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4" r:id="rId2"/>
    <p:sldId id="457" r:id="rId3"/>
    <p:sldId id="459" r:id="rId4"/>
    <p:sldId id="455" r:id="rId5"/>
    <p:sldId id="4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1445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10696903" cy="5029200"/>
          </a:xfrm>
        </p:spPr>
        <p:txBody>
          <a:bodyPr>
            <a:noAutofit/>
          </a:bodyPr>
          <a:lstStyle/>
          <a:p>
            <a:pPr marL="320675" indent="-320675" algn="just">
              <a:spcBef>
                <a:spcPts val="700"/>
              </a:spcBef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sz="3200" dirty="0"/>
              <a:t>Wait() allows the parent to obtain the </a:t>
            </a:r>
            <a:r>
              <a:rPr lang="en-US" sz="3200" i="1" dirty="0"/>
              <a:t>return value(exit status)</a:t>
            </a:r>
            <a:r>
              <a:rPr lang="en-US" sz="3200" dirty="0"/>
              <a:t> from the child’s process</a:t>
            </a:r>
          </a:p>
          <a:p>
            <a:pPr marL="320675" indent="-320675" algn="just">
              <a:lnSpc>
                <a:spcPct val="100000"/>
              </a:lnSpc>
              <a:spcBef>
                <a:spcPts val="700"/>
              </a:spcBef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  <a:defRPr/>
            </a:pPr>
            <a:r>
              <a:rPr lang="en-US" sz="3200" dirty="0"/>
              <a:t>used to temporarily suspend the parent process until one of the child processes terminates</a:t>
            </a:r>
          </a:p>
          <a:p>
            <a:pPr marL="320675" indent="-320675" algn="just">
              <a:spcBef>
                <a:spcPts val="700"/>
              </a:spcBef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3200" dirty="0"/>
              <a:t>Process that calls wait or </a:t>
            </a:r>
            <a:r>
              <a:rPr lang="en-US" altLang="en-US" sz="3200" dirty="0" err="1"/>
              <a:t>waitpid</a:t>
            </a:r>
            <a:r>
              <a:rPr lang="en-US" altLang="en-US" sz="3200" dirty="0"/>
              <a:t> can</a:t>
            </a:r>
          </a:p>
          <a:p>
            <a:pPr marL="720725" lvl="1" indent="-263525" algn="just">
              <a:spcBef>
                <a:spcPts val="600"/>
              </a:spcBef>
              <a:buFont typeface="Arial" charset="0"/>
              <a:buChar char="–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2800" dirty="0"/>
              <a:t>Block, if all of its children are still running</a:t>
            </a:r>
          </a:p>
          <a:p>
            <a:pPr marL="720725" lvl="1" indent="-263525" algn="just">
              <a:spcBef>
                <a:spcPts val="600"/>
              </a:spcBef>
              <a:buFont typeface="Arial" charset="0"/>
              <a:buChar char="–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2800" dirty="0"/>
              <a:t>Return immediately with the termination status of a child, if a child has terminated and is waiting for its termination status to be fetched</a:t>
            </a:r>
          </a:p>
          <a:p>
            <a:pPr marL="720725" lvl="1" indent="-263525" algn="just">
              <a:spcBef>
                <a:spcPts val="600"/>
              </a:spcBef>
              <a:buFont typeface="Arial" charset="0"/>
              <a:buChar char="–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2800" dirty="0"/>
              <a:t>Return immediately with an error, if it doesn't have any child processes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095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-78830" y="61131"/>
            <a:ext cx="103915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when a child terminates before its parent 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10696903" cy="5029200"/>
          </a:xfrm>
        </p:spPr>
        <p:txBody>
          <a:bodyPr>
            <a:noAutofit/>
          </a:bodyPr>
          <a:lstStyle/>
          <a:p>
            <a:pPr marL="320675" indent="-320675" algn="just"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IN" altLang="en-US" sz="4000" dirty="0"/>
              <a:t>Kernel keeps small amount of information (process ID, the termination status of the process, and the amount of CPU time taken by the process ) until parent asks for it</a:t>
            </a:r>
          </a:p>
          <a:p>
            <a:pPr marL="320675" indent="-320675" algn="just"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IN" altLang="en-US" sz="4000" dirty="0"/>
              <a:t>A process that has terminated, but whose parent has not yet waited for it, is called a zombie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62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189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10696903" cy="50292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 signal is an event generated in response to some condition</a:t>
            </a:r>
          </a:p>
          <a:p>
            <a:r>
              <a:rPr lang="en-US" altLang="en-US" sz="3200" dirty="0"/>
              <a:t>Based on the received signal, process may take some action</a:t>
            </a:r>
          </a:p>
          <a:p>
            <a:r>
              <a:rPr lang="en-US" altLang="en-US" sz="3200" dirty="0"/>
              <a:t>Signal will suspend the execution of the program.</a:t>
            </a:r>
          </a:p>
          <a:p>
            <a:r>
              <a:rPr lang="en-US" altLang="en-US" sz="3200" dirty="0"/>
              <a:t>Signal action must be registered before the signal's arrival.</a:t>
            </a:r>
          </a:p>
          <a:p>
            <a:r>
              <a:rPr lang="en-US" altLang="en-US" sz="3200" dirty="0"/>
              <a:t>The signal handling procedure then invokes the registered function or action. </a:t>
            </a:r>
          </a:p>
          <a:p>
            <a:r>
              <a:rPr lang="en-US" altLang="en-US" sz="3200" dirty="0"/>
              <a:t>The function that is called to handle a signal is known as a </a:t>
            </a:r>
            <a:r>
              <a:rPr lang="en-US" altLang="en-US" sz="3200" b="1" i="1" dirty="0">
                <a:solidFill>
                  <a:srgbClr val="C00000"/>
                </a:solidFill>
              </a:rPr>
              <a:t>signal handler</a:t>
            </a:r>
            <a:endParaRPr lang="en-US" altLang="en-US" sz="32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4489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534400" cy="495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#include&lt;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stdio.h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#include&lt;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signal.h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signal_handler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("Caught the signal %d\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n",signum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main()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(void) signal(SIGINT,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signal_handler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while(1)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("Hello world\n")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sleep(1)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return 0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</a:t>
            </a:r>
          </a:p>
        </p:txBody>
      </p:sp>
      <p:sp>
        <p:nvSpPr>
          <p:cNvPr id="6" name="Line Callout 2 (Accent Bar) 5"/>
          <p:cNvSpPr/>
          <p:nvPr/>
        </p:nvSpPr>
        <p:spPr>
          <a:xfrm>
            <a:off x="5867400" y="2209800"/>
            <a:ext cx="2895600" cy="609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848"/>
              <a:gd name="adj6" fmla="val -10783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handler</a:t>
            </a:r>
          </a:p>
        </p:txBody>
      </p:sp>
      <p:sp>
        <p:nvSpPr>
          <p:cNvPr id="9" name="Line Callout 1 (Accent Bar) 8"/>
          <p:cNvSpPr/>
          <p:nvPr/>
        </p:nvSpPr>
        <p:spPr>
          <a:xfrm>
            <a:off x="5943600" y="2971800"/>
            <a:ext cx="2819400" cy="609600"/>
          </a:xfrm>
          <a:prstGeom prst="accentCallout1">
            <a:avLst>
              <a:gd name="adj1" fmla="val 18750"/>
              <a:gd name="adj2" fmla="val -8333"/>
              <a:gd name="adj3" fmla="val 201463"/>
              <a:gd name="adj4" fmla="val -8880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Registering the signal handler for SIGINT</a:t>
            </a:r>
          </a:p>
        </p:txBody>
      </p:sp>
    </p:spTree>
    <p:extLst>
      <p:ext uri="{BB962C8B-B14F-4D97-AF65-F5344CB8AC3E}">
        <p14:creationId xmlns:p14="http://schemas.microsoft.com/office/powerpoint/2010/main" val="99458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29599"/>
            <a:ext cx="994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Concurrent Server to handle Terminated Childs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-23" y="2175641"/>
            <a:ext cx="2648607" cy="14346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Connect()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37867" y="2175641"/>
            <a:ext cx="2648607" cy="14346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Sockfd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listen() &amp; accept()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667" y="1592306"/>
            <a:ext cx="114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1655" y="1669696"/>
            <a:ext cx="2686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(Parent)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6046" y="225445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48584" y="2561886"/>
            <a:ext cx="358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 flipV="1">
            <a:off x="2648585" y="3178811"/>
            <a:ext cx="3615554" cy="227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22797">
            <a:off x="3804812" y="430595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4139" y="4740239"/>
            <a:ext cx="2648607" cy="14346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Sessfd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Communication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7927" y="4234294"/>
            <a:ext cx="243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(Child)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80456" y="4740239"/>
            <a:ext cx="2648607" cy="14346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Calls _exit(0) on completion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80455" y="2175641"/>
            <a:ext cx="2648607" cy="14346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Signal(SIGCHLD,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sig_handler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){ wait()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5051" y="3879163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sends SIGCHLD signal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parent on termination</a:t>
            </a:r>
          </a:p>
        </p:txBody>
      </p:sp>
      <p:cxnSp>
        <p:nvCxnSpPr>
          <p:cNvPr id="10" name="Straight Arrow Connector 9"/>
          <p:cNvCxnSpPr>
            <a:endCxn id="16" idx="2"/>
          </p:cNvCxnSpPr>
          <p:nvPr/>
        </p:nvCxnSpPr>
        <p:spPr>
          <a:xfrm flipV="1">
            <a:off x="10704759" y="3610303"/>
            <a:ext cx="0" cy="1129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75195" y="1304045"/>
            <a:ext cx="268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 should catch the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and handle it 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Retrieve Child’s exit status</a:t>
            </a:r>
          </a:p>
        </p:txBody>
      </p:sp>
    </p:spTree>
    <p:extLst>
      <p:ext uri="{BB962C8B-B14F-4D97-AF65-F5344CB8AC3E}">
        <p14:creationId xmlns:p14="http://schemas.microsoft.com/office/powerpoint/2010/main" val="166081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387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2</cp:revision>
  <dcterms:created xsi:type="dcterms:W3CDTF">2020-10-20T13:43:31Z</dcterms:created>
  <dcterms:modified xsi:type="dcterms:W3CDTF">2020-10-20T13:53:22Z</dcterms:modified>
</cp:coreProperties>
</file>